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0" r:id="rId6"/>
    <p:sldId id="267" r:id="rId7"/>
    <p:sldId id="268" r:id="rId8"/>
    <p:sldId id="269" r:id="rId9"/>
    <p:sldId id="273" r:id="rId10"/>
    <p:sldId id="274" r:id="rId11"/>
    <p:sldId id="275" r:id="rId12"/>
    <p:sldId id="276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E"/>
    <a:srgbClr val="E8EDFE"/>
    <a:srgbClr val="E2E9FE"/>
    <a:srgbClr val="C4D1FC"/>
    <a:srgbClr val="BDDEFF"/>
    <a:srgbClr val="99CCFF"/>
    <a:srgbClr val="FAA9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8" autoAdjust="0"/>
    <p:restoredTop sz="90899" autoAdjust="0"/>
  </p:normalViewPr>
  <p:slideViewPr>
    <p:cSldViewPr>
      <p:cViewPr varScale="1">
        <p:scale>
          <a:sx n="93" d="100"/>
          <a:sy n="93" d="100"/>
        </p:scale>
        <p:origin x="10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06513-2675-482D-B4CD-E5A5491EB218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6D2C6-8D15-499D-9E56-C7C8D052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6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được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chúng không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…nên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sau:</a:t>
            </a:r>
          </a:p>
          <a:p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khai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Đỡ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kém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tư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Khuyết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Nhược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tế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DAS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nhưng khi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tăng,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phân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tăng chi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 doanh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khăn hơn khi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sao lưu hay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đang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rải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phân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vậy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được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nên khi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xảy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cố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nguồn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không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được.</a:t>
            </a:r>
          </a:p>
          <a:p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khuyết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chia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sẻ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nhớ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trong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truy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6D2C6-8D15-499D-9E56-C7C8D0520A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6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tưởng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doanh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đang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đơn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nhanh trên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hơn so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ở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sau:</a:t>
            </a:r>
          </a:p>
          <a:p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lưu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NAS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hơn so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được truy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thông qua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được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phân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 DAS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 cung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ra, NAS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khai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không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nhân viên IT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chỗ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Khuyết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Với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sử dụng chung hạ tầng mạng với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ứng dụng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lưu trữ dữ liệu có thể ảnh hưởng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của toàn hệ thống (làm chậm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độ của LAN), điều này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đáng quan tâm khi cần lưu trữ thường xuyên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lượng lớn dữ liệu.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 môi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cơ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sở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NAS không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cơ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sở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dưới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không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dưới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NAS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không cho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dirty="0">
              <a:latin typeface="+mj-lt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6D2C6-8D15-499D-9E56-C7C8D0520A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84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Ưu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Có khả năng sao lưu dữ liệu với dung lượng lớn và thường xuyên mà không làm ảnh hưởng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lưu lượng thông tin trên mạng.</a:t>
            </a:r>
          </a:p>
          <a:p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thích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trễ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giao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trong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ngân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Dữ liệu luôn ở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độ sẵn sàng cao.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Dữ liệu được lưu trữ thống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trung và có khả năng quản lý cao. Có khả năng khôi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phục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dữ liệu nếu có xảy ra sự cố.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Hỗ trợ nhiều giao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chuẩn lưu trữ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nhau như: </a:t>
            </a:r>
            <a:r>
              <a:rPr lang="vi-V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iSCSI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vi-V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FCIP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vi-V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DWDM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Có khả năng mở rộng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trên cả phương diện số lượng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bị, dung lượng hệ thống cũng như khoảng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lý.</a:t>
            </a:r>
          </a:p>
          <a:p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độ an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cao do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hiện quản lý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trung cũng như sử dụng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công cụ hỗ trợ quản lý SAN.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SAN thường được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ở những trung tâm dữ liệu lớn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nổi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như: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thiểu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rủi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 cho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chia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sẻ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nguyên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cao,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thông lượng lớn, hỗ trợ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hỗ trợ và quản lý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dữ liệu lớn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ninh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cao.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SAN tăng cường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quả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động của hệ thống bằng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hỗ trợ đồng thời nhiều hệ điều hành,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và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ứng dụng, có khả năng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ứng nhanh chóng với những thay đổi về yêu cầu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động của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tổ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cũng như yêu cầu kỹ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của hệ thống mạng.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Khuyết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endParaRPr lang="vi-V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phức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nên khi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khai SAN, ta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công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 nhân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chuyên môn cao.</a:t>
            </a:r>
          </a:p>
          <a:p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ra, chi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khai SAN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cao hơn DAS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NAS.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6D2C6-8D15-499D-9E56-C7C8D0520A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1">
            <a:extLst>
              <a:ext uri="{FF2B5EF4-FFF2-40B4-BE49-F238E27FC236}">
                <a16:creationId xmlns:a16="http://schemas.microsoft.com/office/drawing/2014/main" id="{BE12237C-04F6-4737-9F92-CF695AD1BF91}"/>
              </a:ext>
            </a:extLst>
          </p:cNvPr>
          <p:cNvSpPr>
            <a:spLocks/>
          </p:cNvSpPr>
          <p:nvPr/>
        </p:nvSpPr>
        <p:spPr bwMode="gray">
          <a:xfrm>
            <a:off x="0" y="3481388"/>
            <a:ext cx="9155113" cy="3376612"/>
          </a:xfrm>
          <a:custGeom>
            <a:avLst/>
            <a:gdLst>
              <a:gd name="T0" fmla="*/ 0 w 5767"/>
              <a:gd name="T1" fmla="*/ 2147483646 h 2127"/>
              <a:gd name="T2" fmla="*/ 2147483646 w 5767"/>
              <a:gd name="T3" fmla="*/ 0 h 2127"/>
              <a:gd name="T4" fmla="*/ 2147483646 w 5767"/>
              <a:gd name="T5" fmla="*/ 2147483646 h 2127"/>
              <a:gd name="T6" fmla="*/ 0 w 5767"/>
              <a:gd name="T7" fmla="*/ 2147483646 h 2127"/>
              <a:gd name="T8" fmla="*/ 0 w 5767"/>
              <a:gd name="T9" fmla="*/ 2147483646 h 2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7" h="2127">
                <a:moveTo>
                  <a:pt x="0" y="1760"/>
                </a:moveTo>
                <a:lnTo>
                  <a:pt x="5767" y="0"/>
                </a:lnTo>
                <a:lnTo>
                  <a:pt x="5760" y="2127"/>
                </a:lnTo>
                <a:lnTo>
                  <a:pt x="0" y="2127"/>
                </a:lnTo>
                <a:lnTo>
                  <a:pt x="0" y="17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32" descr="06">
            <a:extLst>
              <a:ext uri="{FF2B5EF4-FFF2-40B4-BE49-F238E27FC236}">
                <a16:creationId xmlns:a16="http://schemas.microsoft.com/office/drawing/2014/main" id="{06133614-C2B0-497A-BB23-F241C562DE45}"/>
              </a:ext>
            </a:extLst>
          </p:cNvPr>
          <p:cNvSpPr>
            <a:spLocks noChangeArrowheads="1"/>
          </p:cNvSpPr>
          <p:nvPr/>
        </p:nvSpPr>
        <p:spPr bwMode="gray">
          <a:xfrm rot="20584390">
            <a:off x="-141288" y="5310188"/>
            <a:ext cx="2541588" cy="573087"/>
          </a:xfrm>
          <a:prstGeom prst="parallelogram">
            <a:avLst>
              <a:gd name="adj" fmla="val 30059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6" name="AutoShape 33" descr="05">
            <a:extLst>
              <a:ext uri="{FF2B5EF4-FFF2-40B4-BE49-F238E27FC236}">
                <a16:creationId xmlns:a16="http://schemas.microsoft.com/office/drawing/2014/main" id="{C1F4588C-C12F-40BD-8F97-4872984197A2}"/>
              </a:ext>
            </a:extLst>
          </p:cNvPr>
          <p:cNvSpPr>
            <a:spLocks noChangeArrowheads="1"/>
          </p:cNvSpPr>
          <p:nvPr/>
        </p:nvSpPr>
        <p:spPr bwMode="gray">
          <a:xfrm rot="20584390">
            <a:off x="2154238" y="4610100"/>
            <a:ext cx="2546350" cy="573088"/>
          </a:xfrm>
          <a:prstGeom prst="parallelogram">
            <a:avLst>
              <a:gd name="adj" fmla="val 30115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7" name="AutoShape 34" descr="03">
            <a:extLst>
              <a:ext uri="{FF2B5EF4-FFF2-40B4-BE49-F238E27FC236}">
                <a16:creationId xmlns:a16="http://schemas.microsoft.com/office/drawing/2014/main" id="{105529AA-E17B-4293-AF11-335AAC0E6AA0}"/>
              </a:ext>
            </a:extLst>
          </p:cNvPr>
          <p:cNvSpPr>
            <a:spLocks noChangeArrowheads="1"/>
          </p:cNvSpPr>
          <p:nvPr/>
        </p:nvSpPr>
        <p:spPr bwMode="gray">
          <a:xfrm rot="20584390">
            <a:off x="4448175" y="3908425"/>
            <a:ext cx="2552700" cy="573088"/>
          </a:xfrm>
          <a:prstGeom prst="parallelogram">
            <a:avLst>
              <a:gd name="adj" fmla="val 30190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8" name="AutoShape 35" descr="02">
            <a:extLst>
              <a:ext uri="{FF2B5EF4-FFF2-40B4-BE49-F238E27FC236}">
                <a16:creationId xmlns:a16="http://schemas.microsoft.com/office/drawing/2014/main" id="{1E100BB2-5987-4E4F-B9E7-B21D3F8D6E59}"/>
              </a:ext>
            </a:extLst>
          </p:cNvPr>
          <p:cNvSpPr>
            <a:spLocks noChangeArrowheads="1"/>
          </p:cNvSpPr>
          <p:nvPr/>
        </p:nvSpPr>
        <p:spPr bwMode="gray">
          <a:xfrm rot="20584390">
            <a:off x="6751638" y="3206750"/>
            <a:ext cx="2533650" cy="573088"/>
          </a:xfrm>
          <a:prstGeom prst="parallelogram">
            <a:avLst>
              <a:gd name="adj" fmla="val 29965"/>
            </a:avLst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CCBEE335-F210-4DF3-8A6F-4F32F29FF417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5838825"/>
            <a:ext cx="1079500" cy="633413"/>
            <a:chOff x="2680" y="3678"/>
            <a:chExt cx="680" cy="399"/>
          </a:xfrm>
        </p:grpSpPr>
        <p:sp>
          <p:nvSpPr>
            <p:cNvPr id="10" name="Text Box 14">
              <a:extLst>
                <a:ext uri="{FF2B5EF4-FFF2-40B4-BE49-F238E27FC236}">
                  <a16:creationId xmlns:a16="http://schemas.microsoft.com/office/drawing/2014/main" id="{DF09B34B-E780-4DF2-A658-8C6B9E191340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2680" y="3789"/>
              <a:ext cx="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sz="2400" b="1"/>
                <a:t>LOGO</a:t>
              </a: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89DB3AE7-D18F-49ED-B267-37B8B4A8E388}"/>
                </a:ext>
              </a:extLst>
            </p:cNvPr>
            <p:cNvSpPr>
              <a:spLocks noChangeArrowheads="1"/>
            </p:cNvSpPr>
            <p:nvPr/>
          </p:nvSpPr>
          <p:spPr bwMode="white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57200" y="2133600"/>
            <a:ext cx="5475288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371600"/>
            <a:ext cx="8077200" cy="6826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FE28761-3A1F-4506-A92B-0416AF1C9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white"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1075952-072B-459D-A496-8AF5A8B346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white"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8693AC9-A4A2-4171-A1DB-9320F1BDC2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white"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D408C24-8C6A-4DFF-9C40-18BF065AC0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C1EFE1-0882-4125-AE76-D930332A69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FF7FDB-7DC0-482D-B79B-36EF5A2204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5BAE15-BED5-4AF8-B212-D4064AF358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A7E4D7-6980-4D00-89FE-C36B9DF3DF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8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228600"/>
            <a:ext cx="207645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07695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3EF9C9-2CE6-4B70-8833-EAEB52547F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865CE07-BD73-44D7-978E-9CDA2F2583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C94682-FA54-412E-981D-B6845BB41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1C2F9-9DA9-4A65-B75C-7B8F424A4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295400"/>
            <a:ext cx="8305800" cy="49530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8A4D76-E3DC-4BE8-A5AC-AEC6C7F1B1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0B5BC8-3DCC-4909-BCAD-5568457CDB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43CC47-A65F-46B0-9EA1-20267641E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173B5-FD70-425F-82B2-59D064413C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7E144C-6FB8-4530-B9BC-7D7DD56A8F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F88C5F-C5C2-448A-8143-260CFBEAC9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F75BD1-A1F9-4BA2-B686-99DF426289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5C4C9-5CE2-47CC-A822-892E8FB4C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0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4E6475-C15C-431C-B97C-5623EEC214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ACDF61-225B-4A2A-8402-7F8AFF52F6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4CF74F-DC94-47D9-A8BD-9BC1E33D72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A06EA-DF7D-48C0-A324-B61BBC23AD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2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0767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295400"/>
            <a:ext cx="40767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F0AD7D-3952-4228-BD21-1D23CE50C5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67CF56-0169-472C-83AB-CEEE555980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4B9FA-B752-450A-903A-A51B3D7A3B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B6E61-2471-49C6-8551-5AB00191BE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D8E5818-9995-4842-8EFF-3564376494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B7A31BA-7C60-42F9-A561-21ECA0EBEF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3C66911-4633-488B-8DA5-F39F574E41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E7025-E18F-4858-A53C-78B0450D65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0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E4C8C43-11DB-466F-901D-1051BF5300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65B466-D319-4C78-9AB2-218CE454EF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384B59-A1B2-476F-8C66-2CDADE0446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FBFB5-9D3D-4B1A-9145-4BB3FEF80D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F032446-162F-40EF-BE73-0BEF7B6649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710828B-6BBD-49CE-9180-D200BEB6A8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FCB4509-5B10-4F68-9DCE-363FA1367D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579E9-879B-4C75-983B-E26DB41544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5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F1175-93D9-48FD-BE9F-C9C0EBD80D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8BB95-9EA6-4D7F-9C8F-11748B6F5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3F6C9-2E75-4E38-8306-0E7FE94612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28A28-708B-43D0-AEB3-0CD3F3B36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26CB40-9B6C-4528-B08F-930D7D95A6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C4059A-A17C-427B-833E-DDE08CBF83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3E48F-09A5-4DFB-A563-4E4BED14B5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2C2BD-7235-45B7-8148-3AB799709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6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35">
            <a:extLst>
              <a:ext uri="{FF2B5EF4-FFF2-40B4-BE49-F238E27FC236}">
                <a16:creationId xmlns:a16="http://schemas.microsoft.com/office/drawing/2014/main" id="{284C8041-9DB4-464A-B96C-91AD95CDB7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Image" r:id="rId15" imgW="13003175" imgH="1612698" progId="Photoshop.Image.6">
                  <p:embed/>
                </p:oleObj>
              </mc:Choice>
              <mc:Fallback>
                <p:oleObj name="Image" r:id="rId15" imgW="13003175" imgH="1612698" progId="Photoshop.Image.6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0" name="Freeform 36">
            <a:extLst>
              <a:ext uri="{FF2B5EF4-FFF2-40B4-BE49-F238E27FC236}">
                <a16:creationId xmlns:a16="http://schemas.microsoft.com/office/drawing/2014/main" id="{A34F4F62-AD9C-4DC3-B3AF-EC67DDD19667}"/>
              </a:ext>
            </a:extLst>
          </p:cNvPr>
          <p:cNvSpPr>
            <a:spLocks/>
          </p:cNvSpPr>
          <p:nvPr/>
        </p:nvSpPr>
        <p:spPr bwMode="ltGray">
          <a:xfrm>
            <a:off x="0" y="0"/>
            <a:ext cx="9144000" cy="6858000"/>
          </a:xfrm>
          <a:custGeom>
            <a:avLst/>
            <a:gdLst>
              <a:gd name="T0" fmla="*/ 1488 w 5760"/>
              <a:gd name="T1" fmla="*/ 0 h 4320"/>
              <a:gd name="T2" fmla="*/ 564 w 5760"/>
              <a:gd name="T3" fmla="*/ 617 h 4320"/>
              <a:gd name="T4" fmla="*/ 0 w 5760"/>
              <a:gd name="T5" fmla="*/ 1734 h 4320"/>
              <a:gd name="T6" fmla="*/ 0 w 5760"/>
              <a:gd name="T7" fmla="*/ 4320 h 4320"/>
              <a:gd name="T8" fmla="*/ 5760 w 5760"/>
              <a:gd name="T9" fmla="*/ 4320 h 4320"/>
              <a:gd name="T10" fmla="*/ 5760 w 5760"/>
              <a:gd name="T11" fmla="*/ 0 h 4320"/>
              <a:gd name="T12" fmla="*/ 1488 w 576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0" h="4320">
                <a:moveTo>
                  <a:pt x="1488" y="0"/>
                </a:moveTo>
                <a:cubicBezTo>
                  <a:pt x="1093" y="94"/>
                  <a:pt x="670" y="476"/>
                  <a:pt x="564" y="617"/>
                </a:cubicBezTo>
                <a:cubicBezTo>
                  <a:pt x="458" y="758"/>
                  <a:pt x="94" y="1117"/>
                  <a:pt x="0" y="1734"/>
                </a:cubicBez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148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grpSp>
        <p:nvGrpSpPr>
          <p:cNvPr id="1028" name="Group 37">
            <a:extLst>
              <a:ext uri="{FF2B5EF4-FFF2-40B4-BE49-F238E27FC236}">
                <a16:creationId xmlns:a16="http://schemas.microsoft.com/office/drawing/2014/main" id="{58172A84-0E5B-48F3-BC6D-EAB1F388AAAF}"/>
              </a:ext>
            </a:extLst>
          </p:cNvPr>
          <p:cNvGrpSpPr>
            <a:grpSpLocks/>
          </p:cNvGrpSpPr>
          <p:nvPr/>
        </p:nvGrpSpPr>
        <p:grpSpPr bwMode="auto">
          <a:xfrm>
            <a:off x="0" y="914400"/>
            <a:ext cx="9144000" cy="350838"/>
            <a:chOff x="0" y="672"/>
            <a:chExt cx="5760" cy="221"/>
          </a:xfrm>
        </p:grpSpPr>
        <p:sp>
          <p:nvSpPr>
            <p:cNvPr id="1034" name="AutoShape 38" descr="06">
              <a:extLst>
                <a:ext uri="{FF2B5EF4-FFF2-40B4-BE49-F238E27FC236}">
                  <a16:creationId xmlns:a16="http://schemas.microsoft.com/office/drawing/2014/main" id="{2B077D67-F567-4328-97B6-50C1839985D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0" y="674"/>
              <a:ext cx="1443" cy="219"/>
            </a:xfrm>
            <a:prstGeom prst="parallelogram">
              <a:avLst>
                <a:gd name="adj" fmla="val 0"/>
              </a:avLst>
            </a:prstGeom>
            <a:blipFill dpi="0" rotWithShape="1">
              <a:blip r:embed="rId17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5" name="AutoShape 39" descr="05">
              <a:extLst>
                <a:ext uri="{FF2B5EF4-FFF2-40B4-BE49-F238E27FC236}">
                  <a16:creationId xmlns:a16="http://schemas.microsoft.com/office/drawing/2014/main" id="{0E477B05-1FC0-4722-91D3-2569D786027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34" y="674"/>
              <a:ext cx="1446" cy="219"/>
            </a:xfrm>
            <a:prstGeom prst="parallelogram">
              <a:avLst>
                <a:gd name="adj" fmla="val 0"/>
              </a:avLst>
            </a:prstGeom>
            <a:blipFill dpi="0" rotWithShape="1">
              <a:blip r:embed="rId18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6" name="AutoShape 40" descr="03">
              <a:extLst>
                <a:ext uri="{FF2B5EF4-FFF2-40B4-BE49-F238E27FC236}">
                  <a16:creationId xmlns:a16="http://schemas.microsoft.com/office/drawing/2014/main" id="{DB78B197-80B2-4E33-AC9D-C23D04CF19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876" y="674"/>
              <a:ext cx="1449" cy="219"/>
            </a:xfrm>
            <a:prstGeom prst="parallelogram">
              <a:avLst>
                <a:gd name="adj" fmla="val 0"/>
              </a:avLst>
            </a:prstGeom>
            <a:blipFill dpi="0" rotWithShape="1">
              <a:blip r:embed="rId19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7" name="AutoShape 41" descr="02">
              <a:extLst>
                <a:ext uri="{FF2B5EF4-FFF2-40B4-BE49-F238E27FC236}">
                  <a16:creationId xmlns:a16="http://schemas.microsoft.com/office/drawing/2014/main" id="{C9258D95-00B1-4D87-80E3-B51A4B6F078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322" y="672"/>
              <a:ext cx="1438" cy="219"/>
            </a:xfrm>
            <a:prstGeom prst="parallelogram">
              <a:avLst>
                <a:gd name="adj" fmla="val 0"/>
              </a:avLst>
            </a:prstGeom>
            <a:blipFill dpi="0" rotWithShape="1">
              <a:blip r:embed="rId20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1029" name="Rectangle 3">
            <a:extLst>
              <a:ext uri="{FF2B5EF4-FFF2-40B4-BE49-F238E27FC236}">
                <a16:creationId xmlns:a16="http://schemas.microsoft.com/office/drawing/2014/main" id="{2EFE84F9-E150-42C7-B804-C9DFD1E0A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95400"/>
            <a:ext cx="8305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CE32F15-FAC0-45E8-8FC5-D3C7B283FB0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8D26E8-968C-4AD6-AD29-F510CB25C66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6B124AE-C2B7-449E-AFE3-78335C90B1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33A5F861-1445-498F-B6F4-D261FA4686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3" name="Rectangle 2">
            <a:extLst>
              <a:ext uri="{FF2B5EF4-FFF2-40B4-BE49-F238E27FC236}">
                <a16:creationId xmlns:a16="http://schemas.microsoft.com/office/drawing/2014/main" id="{5ED1DF5E-26D7-4838-9065-9AABB6970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228600"/>
            <a:ext cx="8229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windowsserver.techtarget.com/definition/Microsoft-Management-Console-MMC" TargetMode="External"/><Relationship Id="rId2" Type="http://schemas.openxmlformats.org/officeDocument/2006/relationships/hyperlink" Target="https://searchwindowsserver.techtarget.com/definition/PowerShel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E3CD15DF-F13B-41D5-A870-05E262538A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7BD43A5D-31DA-4660-B758-334FFABE04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25045" y="16879"/>
            <a:ext cx="9144000" cy="1008112"/>
          </a:xfrm>
        </p:spPr>
        <p:txBody>
          <a:bodyPr/>
          <a:lstStyle/>
          <a:p>
            <a:r>
              <a:rPr lang="en-US" sz="4000" dirty="0" err="1"/>
              <a:t>Paññāsāstra</a:t>
            </a:r>
            <a:r>
              <a:rPr lang="en-US" sz="4000" dirty="0"/>
              <a:t> University of Cambodia</a:t>
            </a:r>
            <a:endParaRPr lang="en-US" altLang="en-US" sz="4000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03167947-9C20-4328-AD6A-47001BBF41A1}"/>
              </a:ext>
            </a:extLst>
          </p:cNvPr>
          <p:cNvSpPr/>
          <p:nvPr/>
        </p:nvSpPr>
        <p:spPr>
          <a:xfrm>
            <a:off x="35496" y="1124744"/>
            <a:ext cx="9108504" cy="28083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PRO.F      :	LENG PHEARUN</a:t>
            </a:r>
          </a:p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    : 	NETWORK OPERATING 						SYSTEM</a:t>
            </a:r>
          </a:p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STUDENT: 	SON NGOC THANH</a:t>
            </a:r>
          </a:p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              :	0097996</a:t>
            </a:r>
          </a:p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      : 	FILE-SERVER</a:t>
            </a:r>
          </a:p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	    :	LAB BIS-3</a:t>
            </a:r>
          </a:p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         :	5.30PM-8.30PM</a:t>
            </a:r>
          </a:p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EDA8C8CE-1EA8-4CA3-82C8-37514491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83" y="5523310"/>
            <a:ext cx="1326730" cy="13346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61614EA-F38A-418C-926C-C385C0B5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568952" cy="836713"/>
          </a:xfrm>
        </p:spPr>
        <p:txBody>
          <a:bodyPr/>
          <a:lstStyle/>
          <a:p>
            <a:pPr algn="l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2. File server resource  management (FSRM)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DDB9335-2A8A-49DA-822F-CDCD8523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D4201661-034B-4BAD-A34E-AF3153CA3DD6}"/>
              </a:ext>
            </a:extLst>
          </p:cNvPr>
          <p:cNvSpPr/>
          <p:nvPr/>
        </p:nvSpPr>
        <p:spPr>
          <a:xfrm>
            <a:off x="251520" y="1295400"/>
            <a:ext cx="8892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Install FSRM  </a:t>
            </a:r>
          </a:p>
          <a:p>
            <a:r>
              <a:rPr lang="en-US" sz="2400" dirty="0"/>
              <a:t>Manager-&gt;Add Roles and feature</a:t>
            </a:r>
          </a:p>
          <a:p>
            <a:r>
              <a:rPr lang="en-US" sz="2400" dirty="0"/>
              <a:t>Next continues to : </a:t>
            </a:r>
          </a:p>
          <a:p>
            <a:r>
              <a:rPr lang="en-US" sz="2400" dirty="0"/>
              <a:t>Server Roles: File and Storage and service -&gt; File and ISCSI Services -&gt; Check on File and Resource manager  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BEE8591-DEF3-4E5C-AF93-BBD451C1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" y="3771900"/>
            <a:ext cx="4286843" cy="2518228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6940D97C-1AA4-4370-9C9A-1C3066B9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860" y="4659492"/>
            <a:ext cx="4344903" cy="221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7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61614EA-F38A-418C-926C-C385C0B5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568952" cy="836713"/>
          </a:xfrm>
        </p:spPr>
        <p:txBody>
          <a:bodyPr/>
          <a:lstStyle/>
          <a:p>
            <a:pPr algn="l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2. File server resource  management (FSRM)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DDB9335-2A8A-49DA-822F-CDCD8523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Install FSRM with </a:t>
            </a:r>
            <a:r>
              <a:rPr lang="en-US" sz="2800" dirty="0" err="1"/>
              <a:t>powershell</a:t>
            </a:r>
            <a:r>
              <a:rPr lang="en-US" sz="2800" dirty="0"/>
              <a:t>. Open </a:t>
            </a:r>
            <a:r>
              <a:rPr lang="en-US" sz="2800" dirty="0" err="1"/>
              <a:t>powershell</a:t>
            </a:r>
            <a:r>
              <a:rPr lang="en-US" sz="2800" dirty="0"/>
              <a:t> as admin and type in</a:t>
            </a:r>
          </a:p>
          <a:p>
            <a:endParaRPr lang="en-US" sz="2800" dirty="0"/>
          </a:p>
          <a:p>
            <a:r>
              <a:rPr lang="en-US" sz="2800" dirty="0"/>
              <a:t>Install-</a:t>
            </a:r>
            <a:r>
              <a:rPr lang="en-US" sz="2800" dirty="0" err="1"/>
              <a:t>WindowsFeature</a:t>
            </a:r>
            <a:r>
              <a:rPr lang="en-US" sz="2800" dirty="0"/>
              <a:t> –Name FS-Resource-Manager –</a:t>
            </a:r>
            <a:r>
              <a:rPr lang="en-US" sz="2800" dirty="0" err="1"/>
              <a:t>IncludeManagementTools</a:t>
            </a:r>
            <a:endParaRPr lang="en-US" sz="2800" dirty="0"/>
          </a:p>
          <a:p>
            <a:endParaRPr lang="en-US" dirty="0"/>
          </a:p>
        </p:txBody>
      </p:sp>
      <p:pic>
        <p:nvPicPr>
          <p:cNvPr id="7" name="Hình ảnh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EA3277CF-7D3F-4568-98B5-43ABA4F35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933056"/>
            <a:ext cx="70675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3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D259B8-57A1-408F-9E11-DEA087F9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5" y="0"/>
            <a:ext cx="8229600" cy="891381"/>
          </a:xfrm>
        </p:spPr>
        <p:txBody>
          <a:bodyPr/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>3. File server permission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34231A9-9331-416B-BF59-1163D4958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4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FF4BF6A-7E9F-47CC-ABB0-C2C791C59B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>
                <a:solidFill>
                  <a:schemeClr val="accent1"/>
                </a:solidFill>
              </a:rPr>
              <a:t>CONTENTS 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81B375B3-8BF4-4C76-8584-83FEBA8E3523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752600"/>
            <a:ext cx="762000" cy="665163"/>
            <a:chOff x="1110" y="2656"/>
            <a:chExt cx="1549" cy="1351"/>
          </a:xfrm>
        </p:grpSpPr>
        <p:sp>
          <p:nvSpPr>
            <p:cNvPr id="4124" name="AutoShape 4">
              <a:extLst>
                <a:ext uri="{FF2B5EF4-FFF2-40B4-BE49-F238E27FC236}">
                  <a16:creationId xmlns:a16="http://schemas.microsoft.com/office/drawing/2014/main" id="{0541AFAD-B625-4173-899D-806C83FAB0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125" name="AutoShape 5">
              <a:extLst>
                <a:ext uri="{FF2B5EF4-FFF2-40B4-BE49-F238E27FC236}">
                  <a16:creationId xmlns:a16="http://schemas.microsoft.com/office/drawing/2014/main" id="{C6DC839D-78A9-422C-A979-D90544A60B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0966" name="AutoShape 6">
              <a:extLst>
                <a:ext uri="{FF2B5EF4-FFF2-40B4-BE49-F238E27FC236}">
                  <a16:creationId xmlns:a16="http://schemas.microsoft.com/office/drawing/2014/main" id="{29266969-80FE-4C10-AEBE-074317EB98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4100" name="Group 7">
            <a:extLst>
              <a:ext uri="{FF2B5EF4-FFF2-40B4-BE49-F238E27FC236}">
                <a16:creationId xmlns:a16="http://schemas.microsoft.com/office/drawing/2014/main" id="{D3301751-0EF0-4B2C-8C5F-2E0BEF1E7081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667000"/>
            <a:ext cx="762000" cy="665163"/>
            <a:chOff x="3174" y="2656"/>
            <a:chExt cx="1549" cy="1351"/>
          </a:xfrm>
        </p:grpSpPr>
        <p:sp>
          <p:nvSpPr>
            <p:cNvPr id="4121" name="AutoShape 8">
              <a:extLst>
                <a:ext uri="{FF2B5EF4-FFF2-40B4-BE49-F238E27FC236}">
                  <a16:creationId xmlns:a16="http://schemas.microsoft.com/office/drawing/2014/main" id="{DE5567F0-88AD-4211-B061-20AEE3B838E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122" name="AutoShape 9">
              <a:extLst>
                <a:ext uri="{FF2B5EF4-FFF2-40B4-BE49-F238E27FC236}">
                  <a16:creationId xmlns:a16="http://schemas.microsoft.com/office/drawing/2014/main" id="{13796865-982B-425C-82C1-C925AAA43A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0970" name="AutoShape 10">
              <a:extLst>
                <a:ext uri="{FF2B5EF4-FFF2-40B4-BE49-F238E27FC236}">
                  <a16:creationId xmlns:a16="http://schemas.microsoft.com/office/drawing/2014/main" id="{B2F92B62-AA1A-44F2-A68E-4AE5CAB157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4101" name="Line 11">
            <a:extLst>
              <a:ext uri="{FF2B5EF4-FFF2-40B4-BE49-F238E27FC236}">
                <a16:creationId xmlns:a16="http://schemas.microsoft.com/office/drawing/2014/main" id="{91EE090B-9F7D-44CF-A405-B9C70103EA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Text Box 12">
            <a:extLst>
              <a:ext uri="{FF2B5EF4-FFF2-40B4-BE49-F238E27FC236}">
                <a16:creationId xmlns:a16="http://schemas.microsoft.com/office/drawing/2014/main" id="{B252080B-32BA-42A2-B502-2A72B0023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5470" y="1935688"/>
            <a:ext cx="48507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dirty="0"/>
              <a:t>Introduction to File server</a:t>
            </a:r>
          </a:p>
        </p:txBody>
      </p:sp>
      <p:sp>
        <p:nvSpPr>
          <p:cNvPr id="4103" name="Text Box 13">
            <a:extLst>
              <a:ext uri="{FF2B5EF4-FFF2-40B4-BE49-F238E27FC236}">
                <a16:creationId xmlns:a16="http://schemas.microsoft.com/office/drawing/2014/main" id="{C0B9059E-4997-47C7-A6D5-A52ECEB8D85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>
            <a:extLst>
              <a:ext uri="{FF2B5EF4-FFF2-40B4-BE49-F238E27FC236}">
                <a16:creationId xmlns:a16="http://schemas.microsoft.com/office/drawing/2014/main" id="{F9BB0437-979A-47F4-A7DA-E64BA65AB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6" name="Text Box 16">
            <a:extLst>
              <a:ext uri="{FF2B5EF4-FFF2-40B4-BE49-F238E27FC236}">
                <a16:creationId xmlns:a16="http://schemas.microsoft.com/office/drawing/2014/main" id="{043A3DD3-607F-4B77-A845-88D4DFC7DDC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>
            <a:extLst>
              <a:ext uri="{FF2B5EF4-FFF2-40B4-BE49-F238E27FC236}">
                <a16:creationId xmlns:a16="http://schemas.microsoft.com/office/drawing/2014/main" id="{ACB2C6F5-5BE3-4875-A68F-871522CC6328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559175"/>
            <a:ext cx="762000" cy="665163"/>
            <a:chOff x="1110" y="2656"/>
            <a:chExt cx="1549" cy="1351"/>
          </a:xfrm>
        </p:grpSpPr>
        <p:sp>
          <p:nvSpPr>
            <p:cNvPr id="4118" name="AutoShape 18">
              <a:extLst>
                <a:ext uri="{FF2B5EF4-FFF2-40B4-BE49-F238E27FC236}">
                  <a16:creationId xmlns:a16="http://schemas.microsoft.com/office/drawing/2014/main" id="{D40F6003-7F7B-462C-BB07-E6B457D62D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119" name="AutoShape 19">
              <a:extLst>
                <a:ext uri="{FF2B5EF4-FFF2-40B4-BE49-F238E27FC236}">
                  <a16:creationId xmlns:a16="http://schemas.microsoft.com/office/drawing/2014/main" id="{B8983602-4922-4B65-B9B8-3E9CF329FB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0980" name="AutoShape 20">
              <a:extLst>
                <a:ext uri="{FF2B5EF4-FFF2-40B4-BE49-F238E27FC236}">
                  <a16:creationId xmlns:a16="http://schemas.microsoft.com/office/drawing/2014/main" id="{AA56E69A-3EA5-4405-B212-19A1FBE23F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4109" name="Line 25">
            <a:extLst>
              <a:ext uri="{FF2B5EF4-FFF2-40B4-BE49-F238E27FC236}">
                <a16:creationId xmlns:a16="http://schemas.microsoft.com/office/drawing/2014/main" id="{F2C5CBD2-48D0-4081-994F-1F89D2734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Text Box 26">
            <a:extLst>
              <a:ext uri="{FF2B5EF4-FFF2-40B4-BE49-F238E27FC236}">
                <a16:creationId xmlns:a16="http://schemas.microsoft.com/office/drawing/2014/main" id="{99D8DA32-6AB0-4A71-AB85-415F6D12B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566" y="3702328"/>
            <a:ext cx="59602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800" dirty="0"/>
              <a:t>File server permission</a:t>
            </a:r>
            <a:endParaRPr lang="en-US" altLang="en-US" sz="2800" dirty="0"/>
          </a:p>
        </p:txBody>
      </p:sp>
      <p:sp>
        <p:nvSpPr>
          <p:cNvPr id="4111" name="Text Box 27">
            <a:extLst>
              <a:ext uri="{FF2B5EF4-FFF2-40B4-BE49-F238E27FC236}">
                <a16:creationId xmlns:a16="http://schemas.microsoft.com/office/drawing/2014/main" id="{BF691200-AA44-4E6B-9BEC-94D02D80A47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2F18DE31-6B9C-4C70-ACF5-12A8259408F6}"/>
              </a:ext>
            </a:extLst>
          </p:cNvPr>
          <p:cNvGrpSpPr>
            <a:grpSpLocks/>
          </p:cNvGrpSpPr>
          <p:nvPr/>
        </p:nvGrpSpPr>
        <p:grpSpPr bwMode="auto">
          <a:xfrm>
            <a:off x="1873074" y="4628258"/>
            <a:ext cx="762000" cy="665163"/>
            <a:chOff x="3174" y="2656"/>
            <a:chExt cx="1549" cy="1351"/>
          </a:xfrm>
        </p:grpSpPr>
        <p:sp>
          <p:nvSpPr>
            <p:cNvPr id="32" name="AutoShape 22">
              <a:extLst>
                <a:ext uri="{FF2B5EF4-FFF2-40B4-BE49-F238E27FC236}">
                  <a16:creationId xmlns:a16="http://schemas.microsoft.com/office/drawing/2014/main" id="{B6ED0525-9831-444D-89AC-6063D36B553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33" name="AutoShape 23">
              <a:extLst>
                <a:ext uri="{FF2B5EF4-FFF2-40B4-BE49-F238E27FC236}">
                  <a16:creationId xmlns:a16="http://schemas.microsoft.com/office/drawing/2014/main" id="{9224F533-D40F-49BD-84D4-7B4D586DEC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34" name="AutoShape 24">
              <a:extLst>
                <a:ext uri="{FF2B5EF4-FFF2-40B4-BE49-F238E27FC236}">
                  <a16:creationId xmlns:a16="http://schemas.microsoft.com/office/drawing/2014/main" id="{92C8C23F-0F81-4779-BC68-71B323E50F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sz="3200" dirty="0"/>
                <a:t>4</a:t>
              </a:r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7449810-BABA-4088-B1E4-D7BA783A271E}"/>
              </a:ext>
            </a:extLst>
          </p:cNvPr>
          <p:cNvSpPr txBox="1"/>
          <p:nvPr/>
        </p:nvSpPr>
        <p:spPr>
          <a:xfrm>
            <a:off x="2775470" y="4668138"/>
            <a:ext cx="5588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Demo file server activities </a:t>
            </a:r>
          </a:p>
          <a:p>
            <a:r>
              <a:rPr lang="en-US" sz="2800" dirty="0"/>
              <a:t>   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311539C8-F174-4772-A41E-296BB48862E7}"/>
              </a:ext>
            </a:extLst>
          </p:cNvPr>
          <p:cNvSpPr/>
          <p:nvPr/>
        </p:nvSpPr>
        <p:spPr>
          <a:xfrm>
            <a:off x="2776520" y="2832351"/>
            <a:ext cx="6129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File server resource  management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86E407-3105-4965-AE87-8ECE28E8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1. Introduction to file server ?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5C19E44-FCE7-4A85-AEC1-F4DEBA6C3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562600"/>
          </a:xfrm>
        </p:spPr>
        <p:txBody>
          <a:bodyPr/>
          <a:lstStyle/>
          <a:p>
            <a:r>
              <a:rPr lang="en-US" altLang="en-US" sz="2800" dirty="0">
                <a:solidFill>
                  <a:srgbClr val="505150"/>
                </a:solidFill>
              </a:rPr>
              <a:t>A file server is a file storage device on a Local Area Network (LAN) that is generally accessible to all users on the network.</a:t>
            </a:r>
          </a:p>
          <a:p>
            <a:r>
              <a:rPr lang="en-US" altLang="en-US" sz="2800" dirty="0">
                <a:solidFill>
                  <a:srgbClr val="505150"/>
                </a:solidFill>
              </a:rPr>
              <a:t>A file server stores, manages and maintains data files for users on the system.</a:t>
            </a:r>
          </a:p>
          <a:p>
            <a:r>
              <a:rPr lang="en-US" altLang="en-US" sz="2800" dirty="0">
                <a:solidFill>
                  <a:srgbClr val="505150"/>
                </a:solidFill>
              </a:rPr>
              <a:t>They serve as central data depositories for networks of desktop computers.</a:t>
            </a:r>
          </a:p>
          <a:p>
            <a:r>
              <a:rPr lang="en-US" altLang="en-US" sz="2800" dirty="0">
                <a:solidFill>
                  <a:srgbClr val="505150"/>
                </a:solidFill>
              </a:rPr>
              <a:t>They are more powerful and efficient than</a:t>
            </a:r>
            <a:br>
              <a:rPr lang="en-US" altLang="en-US" sz="2800" dirty="0">
                <a:solidFill>
                  <a:srgbClr val="505150"/>
                </a:solidFill>
              </a:rPr>
            </a:br>
            <a:r>
              <a:rPr lang="en-US" altLang="en-US" sz="2800" dirty="0">
                <a:solidFill>
                  <a:srgbClr val="505150"/>
                </a:solidFill>
              </a:rPr>
              <a:t>desktop computers and allow</a:t>
            </a:r>
            <a:br>
              <a:rPr lang="en-US" altLang="en-US" sz="2800" dirty="0">
                <a:solidFill>
                  <a:srgbClr val="505150"/>
                </a:solidFill>
              </a:rPr>
            </a:br>
            <a:r>
              <a:rPr lang="en-US" altLang="en-US" sz="2800" dirty="0">
                <a:solidFill>
                  <a:srgbClr val="505150"/>
                </a:solidFill>
              </a:rPr>
              <a:t>multiple users to update documents</a:t>
            </a:r>
            <a:br>
              <a:rPr lang="en-US" altLang="en-US" sz="2800" dirty="0">
                <a:solidFill>
                  <a:srgbClr val="505150"/>
                </a:solidFill>
              </a:rPr>
            </a:br>
            <a:r>
              <a:rPr lang="en-US" altLang="en-US" sz="2800" dirty="0">
                <a:solidFill>
                  <a:srgbClr val="505150"/>
                </a:solidFill>
              </a:rPr>
              <a:t>and share computer files…”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64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E32A2BE-5EAD-4893-8765-0863CD98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D3AFC79-177A-4509-A367-9D441171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4" y="1196752"/>
            <a:ext cx="3640480" cy="3127884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DFC8936A-A3E5-433E-9E4D-49215DC5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573016"/>
            <a:ext cx="5908536" cy="35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8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2DBCAE-0C7D-4482-AFFE-4456E3AC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15F899FE-A912-421D-9CA5-0276A3413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129948"/>
            <a:ext cx="8483670" cy="53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4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2E341E-3807-41E8-A669-905425C10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1.2 Type of file server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CB67C14-6D1F-40EC-8230-A4EF8B4B7D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Direct-Attached Storage (DAS)</a:t>
            </a:r>
          </a:p>
          <a:p>
            <a:pPr marL="0" indent="0">
              <a:buNone/>
            </a:pPr>
            <a:r>
              <a:rPr lang="en-US" sz="2000" dirty="0"/>
              <a:t>	Direct-attached storage (DAS) is digital storage directly attached to the computer accessing it, as opposed to storage accessed over a computer network (i.e. network-attached storage). Examples of DAS include hard drives, solid-state drives, optical disc drives, and storage on external drives.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122922-58F5-47E4-B9A1-BAFA420473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33" y="2708920"/>
            <a:ext cx="4395625" cy="32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3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2EAA8A-6849-4055-A2D0-95267D75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1.2 Type of file server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FB8BD08-AEB2-4D30-BC47-27E619199D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Network-Attached Storage (NAS)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Network-attached storage offers dedicated file serving and sharing through a network. It increases performance and reliability with features like RAID and swappable drives designed for higher multi-drive workloads.</a:t>
            </a: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97104B-51D1-4331-8F1E-B55B6C90AFF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263097"/>
            <a:ext cx="4076700" cy="30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F9A3F6B2-7C39-4F90-A002-326779369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117436"/>
            <a:ext cx="2474912" cy="265618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8B51FEB0-50A2-4EB7-8D22-2D7733FA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427960"/>
            <a:ext cx="2411760" cy="23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47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BE8D22-1EE0-4668-9E8F-7954F814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1.2 Type of file server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61D3390-9A4D-4E3F-BEBD-88A96A27F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Storage Area Network (SAN)</a:t>
            </a:r>
          </a:p>
          <a:p>
            <a:pPr marL="0" indent="0">
              <a:buNone/>
            </a:pPr>
            <a:r>
              <a:rPr lang="en-US" dirty="0"/>
              <a:t>	 Storage area network is a dedicated, high-performance storage system that transfers block-level data between servers and storage devices.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BA143F-F94D-42CB-8037-A1C2CDEBCF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970740"/>
            <a:ext cx="4076700" cy="36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71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61614EA-F38A-418C-926C-C385C0B5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568952" cy="836713"/>
          </a:xfrm>
        </p:spPr>
        <p:txBody>
          <a:bodyPr/>
          <a:lstStyle/>
          <a:p>
            <a:pPr algn="l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2. File server resource  management (FSRM)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DDB9335-2A8A-49DA-822F-CDCD8523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004" y="1295400"/>
            <a:ext cx="9144000" cy="5562600"/>
          </a:xfrm>
        </p:spPr>
        <p:txBody>
          <a:bodyPr/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Server Resource Manager is a feature set in the File and Storage Services server role in Windows Server that helps administrators classify and manage stored data in file servers.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five main features in FSRM. All five features can be managed and configured with </a:t>
            </a:r>
            <a:r>
              <a:rPr lang="en-US" sz="21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PowerShell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 with the File Server Resource Manager </a:t>
            </a:r>
            <a:r>
              <a:rPr lang="en-US" sz="21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Microsoft Management Console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Classification Infrastructure - automates the processes behind classification so administrators have a more effective and insightful way to manage data. 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Management Tasks - helps administrators apply conditional actions or policies based on how they are classified.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screening management - helps administrators control what kinds of files end users are allowed to store on file servers. 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Quota management - helps administrators limit how much space can be used for folders and volumes and can also be applied for new folders and volumes. 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reports - helps administrators identify disk usage trends and how data is classified.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 3">
      <a:dk1>
        <a:srgbClr val="000000"/>
      </a:dk1>
      <a:lt1>
        <a:srgbClr val="FFFFFF"/>
      </a:lt1>
      <a:dk2>
        <a:srgbClr val="37399B"/>
      </a:dk2>
      <a:lt2>
        <a:srgbClr val="C0C0C0"/>
      </a:lt2>
      <a:accent1>
        <a:srgbClr val="699DE9"/>
      </a:accent1>
      <a:accent2>
        <a:srgbClr val="EFB049"/>
      </a:accent2>
      <a:accent3>
        <a:srgbClr val="FFFFFF"/>
      </a:accent3>
      <a:accent4>
        <a:srgbClr val="000000"/>
      </a:accent4>
      <a:accent5>
        <a:srgbClr val="B9CCF2"/>
      </a:accent5>
      <a:accent6>
        <a:srgbClr val="D99F41"/>
      </a:accent6>
      <a:hlink>
        <a:srgbClr val="7476DC"/>
      </a:hlink>
      <a:folHlink>
        <a:srgbClr val="9AC664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F4EE6"/>
        </a:accent1>
        <a:accent2>
          <a:srgbClr val="69BFF9"/>
        </a:accent2>
        <a:accent3>
          <a:srgbClr val="FFFFFF"/>
        </a:accent3>
        <a:accent4>
          <a:srgbClr val="000000"/>
        </a:accent4>
        <a:accent5>
          <a:srgbClr val="BBB2F0"/>
        </a:accent5>
        <a:accent6>
          <a:srgbClr val="5EADE2"/>
        </a:accent6>
        <a:hlink>
          <a:srgbClr val="D17FB6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165E86"/>
        </a:dk2>
        <a:lt2>
          <a:srgbClr val="969696"/>
        </a:lt2>
        <a:accent1>
          <a:srgbClr val="33C5A9"/>
        </a:accent1>
        <a:accent2>
          <a:srgbClr val="90DE88"/>
        </a:accent2>
        <a:accent3>
          <a:srgbClr val="FFFFFF"/>
        </a:accent3>
        <a:accent4>
          <a:srgbClr val="000000"/>
        </a:accent4>
        <a:accent5>
          <a:srgbClr val="ADDFD1"/>
        </a:accent5>
        <a:accent6>
          <a:srgbClr val="82C97B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37399B"/>
        </a:dk2>
        <a:lt2>
          <a:srgbClr val="C0C0C0"/>
        </a:lt2>
        <a:accent1>
          <a:srgbClr val="699DE9"/>
        </a:accent1>
        <a:accent2>
          <a:srgbClr val="EFB049"/>
        </a:accent2>
        <a:accent3>
          <a:srgbClr val="FFFFFF"/>
        </a:accent3>
        <a:accent4>
          <a:srgbClr val="000000"/>
        </a:accent4>
        <a:accent5>
          <a:srgbClr val="B9CCF2"/>
        </a:accent5>
        <a:accent6>
          <a:srgbClr val="D99F41"/>
        </a:accent6>
        <a:hlink>
          <a:srgbClr val="7476DC"/>
        </a:hlink>
        <a:folHlink>
          <a:srgbClr val="9AC66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cdb2004165l</Template>
  <TotalTime>993</TotalTime>
  <Words>768</Words>
  <Application>Microsoft Office PowerPoint</Application>
  <PresentationFormat>On-screen Show (4:3)</PresentationFormat>
  <Paragraphs>86</Paragraphs>
  <Slides>12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Image</vt:lpstr>
      <vt:lpstr>Paññāsāstra University of Cambodia</vt:lpstr>
      <vt:lpstr>CONTENTS </vt:lpstr>
      <vt:lpstr>1. Introduction to file server ?</vt:lpstr>
      <vt:lpstr>PowerPoint Presentation</vt:lpstr>
      <vt:lpstr>PowerPoint Presentation</vt:lpstr>
      <vt:lpstr>1.2 Type of file server</vt:lpstr>
      <vt:lpstr>1.2 Type of file server</vt:lpstr>
      <vt:lpstr>1.2 Type of file server</vt:lpstr>
      <vt:lpstr> 2. File server resource  management (FSRM) </vt:lpstr>
      <vt:lpstr> 2. File server resource  management (FSRM) </vt:lpstr>
      <vt:lpstr> 2. File server resource  management (FSRM) </vt:lpstr>
      <vt:lpstr> 3. File server permission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 OS </dc:title>
  <dc:creator>Ngoc Thanh Son</dc:creator>
  <cp:lastModifiedBy>Dell</cp:lastModifiedBy>
  <cp:revision>45</cp:revision>
  <dcterms:created xsi:type="dcterms:W3CDTF">2015-11-29T04:33:37Z</dcterms:created>
  <dcterms:modified xsi:type="dcterms:W3CDTF">2019-10-16T12:50:27Z</dcterms:modified>
</cp:coreProperties>
</file>